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2" r:id="rId5"/>
    <p:sldId id="263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Pt>
            <c:idx val="5"/>
            <c:explosion val="17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Vaccins</a:t>
                    </a:r>
                    <a:r>
                      <a:rPr lang="en-US" dirty="0"/>
                      <a:t>
35%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0.12059545441435214"/>
                  <c:y val="5.8874723992834319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Facteurs</a:t>
                    </a:r>
                    <a:r>
                      <a:rPr lang="en-US" dirty="0" smtClean="0"/>
                      <a:t> </a:t>
                    </a:r>
                    <a:r>
                      <a:rPr lang="en-US" dirty="0"/>
                      <a:t>de </a:t>
                    </a:r>
                    <a:r>
                      <a:rPr lang="en-US" dirty="0" err="1"/>
                      <a:t>croissance</a:t>
                    </a:r>
                    <a:r>
                      <a:rPr lang="en-US" dirty="0"/>
                      <a:t>
10%</a:t>
                    </a:r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4.0904574428196533E-2"/>
                  <c:y val="0.17389742948798087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-2.6364973609068122E-2"/>
                  <c:y val="5.6258800983210414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9.6666522453924195E-3"/>
                  <c:y val="-6.2579052618422698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600" b="1"/>
                </a:pPr>
                <a:endParaRPr lang="fr-FR"/>
              </a:p>
            </c:txPr>
            <c:showCatName val="1"/>
            <c:showPercent val="1"/>
            <c:showLeaderLines val="1"/>
          </c:dLbls>
          <c:cat>
            <c:strRef>
              <c:f>Feuil1!$A$2:$A$8</c:f>
              <c:strCache>
                <c:ptCount val="7"/>
                <c:pt idx="0">
                  <c:v>Vaccin</c:v>
                </c:pt>
                <c:pt idx="1">
                  <c:v>Anticorps monoclonaux</c:v>
                </c:pt>
                <c:pt idx="2">
                  <c:v>Facteur de croissance</c:v>
                </c:pt>
                <c:pt idx="3">
                  <c:v>Hormones</c:v>
                </c:pt>
                <c:pt idx="4">
                  <c:v>Enzymes</c:v>
                </c:pt>
                <c:pt idx="5">
                  <c:v>Insulines</c:v>
                </c:pt>
                <c:pt idx="6">
                  <c:v>Autres</c:v>
                </c:pt>
              </c:strCache>
            </c:strRef>
          </c:cat>
          <c:val>
            <c:numRef>
              <c:f>Feuil1!$B$2:$B$8</c:f>
              <c:numCache>
                <c:formatCode>0%</c:formatCode>
                <c:ptCount val="7"/>
                <c:pt idx="0">
                  <c:v>0.35000000000000031</c:v>
                </c:pt>
                <c:pt idx="1">
                  <c:v>0.17</c:v>
                </c:pt>
                <c:pt idx="2">
                  <c:v>0.1</c:v>
                </c:pt>
                <c:pt idx="3">
                  <c:v>9.0000000000000066E-2</c:v>
                </c:pt>
                <c:pt idx="4">
                  <c:v>8.0000000000000099E-2</c:v>
                </c:pt>
                <c:pt idx="5">
                  <c:v>6.0000000000000039E-2</c:v>
                </c:pt>
                <c:pt idx="6">
                  <c:v>0.15000000000000016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'Feuil1'!$B$1</c:f>
              <c:strCache>
                <c:ptCount val="1"/>
                <c:pt idx="0">
                  <c:v>Class</c:v>
                </c:pt>
              </c:strCache>
            </c:strRef>
          </c:tx>
          <c:dPt>
            <c:idx val="4"/>
            <c:explosion val="13"/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layout>
                <c:manualLayout>
                  <c:x val="-3.0999971157451477E-2"/>
                  <c:y val="-0.26655063950339536"/>
                </c:manualLayout>
              </c:layout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txPr>
              <a:bodyPr/>
              <a:lstStyle/>
              <a:p>
                <a:pPr>
                  <a:defRPr sz="1600" b="1"/>
                </a:pPr>
                <a:endParaRPr lang="fr-FR"/>
              </a:p>
            </c:txPr>
            <c:showCatName val="1"/>
            <c:showPercent val="1"/>
            <c:showLeaderLines val="1"/>
          </c:dLbls>
          <c:cat>
            <c:strRef>
              <c:f>'Feuil1'!$A$2:$A$9</c:f>
              <c:strCache>
                <c:ptCount val="8"/>
                <c:pt idx="0">
                  <c:v>Infectiologie</c:v>
                </c:pt>
                <c:pt idx="1">
                  <c:v>Oncologie / hématologie</c:v>
                </c:pt>
                <c:pt idx="2">
                  <c:v>Hémostase</c:v>
                </c:pt>
                <c:pt idx="3">
                  <c:v>Rhumatologie</c:v>
                </c:pt>
                <c:pt idx="4">
                  <c:v>Diabétologie</c:v>
                </c:pt>
                <c:pt idx="5">
                  <c:v>Maladies métaboliques</c:v>
                </c:pt>
                <c:pt idx="6">
                  <c:v>Endocrinologie</c:v>
                </c:pt>
                <c:pt idx="7">
                  <c:v>Autres</c:v>
                </c:pt>
              </c:strCache>
            </c:strRef>
          </c:cat>
          <c:val>
            <c:numRef>
              <c:f>'Feuil1'!$B$2:$B$9</c:f>
              <c:numCache>
                <c:formatCode>0%</c:formatCode>
                <c:ptCount val="8"/>
                <c:pt idx="0">
                  <c:v>0.30000000000000032</c:v>
                </c:pt>
                <c:pt idx="1">
                  <c:v>0.17</c:v>
                </c:pt>
                <c:pt idx="2">
                  <c:v>0.14000000000000001</c:v>
                </c:pt>
                <c:pt idx="3">
                  <c:v>7.0000000000000021E-2</c:v>
                </c:pt>
                <c:pt idx="4">
                  <c:v>0.05</c:v>
                </c:pt>
                <c:pt idx="5">
                  <c:v>0.05</c:v>
                </c:pt>
                <c:pt idx="6">
                  <c:v>4.0000000000000022E-2</c:v>
                </c:pt>
                <c:pt idx="7">
                  <c:v>0.16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B3842-7F13-45AE-B902-20688383C650}" type="datetimeFigureOut">
              <a:rPr lang="fr-FR" smtClean="0"/>
              <a:pPr/>
              <a:t>20/06/2016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34C804-E505-48D3-A790-A7252EE256A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4C804-E505-48D3-A790-A7252EE256A9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4C804-E505-48D3-A790-A7252EE256A9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chart" Target="../charts/chart2.xml"/><Relationship Id="rId7" Type="http://schemas.openxmlformats.org/officeDocument/2006/relationships/slide" Target="slide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11" Type="http://schemas.openxmlformats.org/officeDocument/2006/relationships/slide" Target="slide9.xml"/><Relationship Id="rId5" Type="http://schemas.openxmlformats.org/officeDocument/2006/relationships/slide" Target="slide10.xml"/><Relationship Id="rId10" Type="http://schemas.openxmlformats.org/officeDocument/2006/relationships/slide" Target="slide4.xml"/><Relationship Id="rId4" Type="http://schemas.openxmlformats.org/officeDocument/2006/relationships/slide" Target="slide3.xml"/><Relationship Id="rId9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0" y="381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egoe Print" pitchFamily="2" charset="0"/>
              </a:rPr>
              <a:t>Diversité des biomédicaments</a:t>
            </a:r>
            <a:endParaRPr lang="fr-FR" sz="3600" dirty="0">
              <a:solidFill>
                <a:schemeClr val="accent4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egoe Print" pitchFamily="2" charset="0"/>
            </a:endParaRPr>
          </a:p>
        </p:txBody>
      </p:sp>
      <p:graphicFrame>
        <p:nvGraphicFramePr>
          <p:cNvPr id="36" name="Graphique 35"/>
          <p:cNvGraphicFramePr/>
          <p:nvPr/>
        </p:nvGraphicFramePr>
        <p:xfrm>
          <a:off x="1104900" y="1066800"/>
          <a:ext cx="6934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0" y="5845314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u="sng" dirty="0" smtClean="0"/>
              <a:t>Pourcentage des différentes classes pharmacologiques de biomédicament </a:t>
            </a:r>
          </a:p>
          <a:p>
            <a:pPr algn="ctr"/>
            <a:r>
              <a:rPr lang="fr-FR" sz="2200" b="1" dirty="0" smtClean="0"/>
              <a:t>(en mai 2014)</a:t>
            </a:r>
            <a:endParaRPr lang="fr-FR" sz="2200" b="1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629400"/>
            <a:ext cx="495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fr-FR" altLang="zh-TW" sz="1100" i="1" dirty="0" smtClean="0">
                <a:solidFill>
                  <a:schemeClr val="bg1">
                    <a:lumMod val="65000"/>
                  </a:schemeClr>
                </a:solidFill>
                <a:latin typeface="+mj-lt"/>
                <a:ea typeface="PMingLiU" charset="-120"/>
                <a:cs typeface="Arial" pitchFamily="34" charset="0"/>
              </a:rPr>
              <a:t>Source : </a:t>
            </a:r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Bernard, J. &amp; LEEM. </a:t>
            </a:r>
            <a:r>
              <a:rPr lang="fr-FR" sz="1100" i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Biomédicaments en France, état des lieux </a:t>
            </a:r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(2014).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algn="just"/>
            <a:r>
              <a:rPr lang="fr-FR" sz="2600" b="1" u="sng" dirty="0" smtClean="0">
                <a:solidFill>
                  <a:schemeClr val="accent2">
                    <a:lumMod val="75000"/>
                  </a:schemeClr>
                </a:solidFill>
              </a:rPr>
              <a:t>Endocrinologie</a:t>
            </a:r>
          </a:p>
          <a:p>
            <a:pPr lvl="2" algn="just"/>
            <a:endParaRPr lang="fr-FR" sz="1000" dirty="0" smtClean="0"/>
          </a:p>
          <a:p>
            <a:pPr lvl="2" algn="just"/>
            <a:r>
              <a:rPr lang="fr-FR" dirty="0" smtClean="0"/>
              <a:t>L’endocrinologie est la spécialité médicale qui étudie les hormones. </a:t>
            </a:r>
          </a:p>
          <a:p>
            <a:pPr lvl="2" algn="just"/>
            <a:endParaRPr lang="fr-FR" sz="1100" dirty="0" smtClean="0"/>
          </a:p>
          <a:p>
            <a:pPr lvl="2" algn="just"/>
            <a:r>
              <a:rPr lang="fr-FR" dirty="0" smtClean="0"/>
              <a:t>On retrouve logiquement les hormones parmi ces 4% comme par exemple :</a:t>
            </a:r>
          </a:p>
          <a:p>
            <a:pPr lvl="3" algn="just"/>
            <a:r>
              <a:rPr lang="fr-FR" dirty="0" smtClean="0"/>
              <a:t>La </a:t>
            </a:r>
            <a:r>
              <a:rPr lang="fr-FR" dirty="0" err="1" smtClean="0"/>
              <a:t>follitropine</a:t>
            </a:r>
            <a:r>
              <a:rPr lang="fr-FR" dirty="0" smtClean="0"/>
              <a:t> alfa, une hormone sexuelle, utilisée pour stimuler la production des ovules ou la somatropine </a:t>
            </a:r>
          </a:p>
          <a:p>
            <a:pPr lvl="3" algn="just"/>
            <a:r>
              <a:rPr lang="fr-FR" dirty="0" smtClean="0"/>
              <a:t>La somatropine, une hormone de croissance, utilisée  chez certains enfants présentant des retards de croissance.</a:t>
            </a:r>
          </a:p>
          <a:p>
            <a:pPr lvl="2" algn="just">
              <a:buNone/>
            </a:pPr>
            <a:endParaRPr lang="fr-FR" dirty="0" smtClean="0"/>
          </a:p>
          <a:p>
            <a:pPr algn="just"/>
            <a:endParaRPr lang="fr-FR" dirty="0" smtClean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6629400"/>
            <a:ext cx="495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fr-FR" altLang="zh-TW" sz="1100" i="1" dirty="0" smtClean="0">
                <a:solidFill>
                  <a:schemeClr val="bg1">
                    <a:lumMod val="65000"/>
                  </a:schemeClr>
                </a:solidFill>
                <a:latin typeface="+mj-lt"/>
                <a:ea typeface="PMingLiU" charset="-120"/>
                <a:cs typeface="Arial" pitchFamily="34" charset="0"/>
              </a:rPr>
              <a:t>Source : </a:t>
            </a:r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Bernard, J. &amp; LEEM. </a:t>
            </a:r>
            <a:r>
              <a:rPr lang="fr-FR" sz="1100" i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Biomédicaments en France, état des lieux </a:t>
            </a:r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(2014).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 flipV="1">
            <a:off x="8077200" y="6096000"/>
            <a:ext cx="609600" cy="459962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0" y="381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egoe Print" pitchFamily="2" charset="0"/>
              </a:rPr>
              <a:t>Diversité des biomédicaments</a:t>
            </a:r>
            <a:endParaRPr lang="fr-FR" sz="3600" dirty="0">
              <a:solidFill>
                <a:schemeClr val="accent4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Graphique 35"/>
          <p:cNvGraphicFramePr/>
          <p:nvPr/>
        </p:nvGraphicFramePr>
        <p:xfrm>
          <a:off x="1104900" y="1066800"/>
          <a:ext cx="6934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914400" y="502920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u="sng" dirty="0" smtClean="0"/>
              <a:t>Les différentes indications des biomédicaments</a:t>
            </a:r>
          </a:p>
          <a:p>
            <a:pPr algn="ctr"/>
            <a:r>
              <a:rPr lang="fr-FR" sz="2200" b="1" dirty="0" smtClean="0"/>
              <a:t>(en mai 2014)</a:t>
            </a:r>
            <a:endParaRPr lang="fr-FR" sz="2200" b="1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629400"/>
            <a:ext cx="495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fr-FR" altLang="zh-TW" sz="1100" i="1" dirty="0" smtClean="0">
                <a:solidFill>
                  <a:schemeClr val="bg1">
                    <a:lumMod val="65000"/>
                  </a:schemeClr>
                </a:solidFill>
                <a:latin typeface="+mj-lt"/>
                <a:ea typeface="PMingLiU" charset="-120"/>
                <a:cs typeface="Arial" pitchFamily="34" charset="0"/>
              </a:rPr>
              <a:t>Source : </a:t>
            </a:r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Bernard, J. &amp; LEEM. </a:t>
            </a:r>
            <a:r>
              <a:rPr lang="fr-FR" sz="1100" i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Biomédicaments en France, état des lieux </a:t>
            </a:r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(2014).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5999946"/>
            <a:ext cx="914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b="1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 </a:t>
            </a:r>
            <a:r>
              <a:rPr lang="fr-FR" sz="2500" b="1" dirty="0" smtClean="0">
                <a:solidFill>
                  <a:schemeClr val="accent3">
                    <a:lumMod val="75000"/>
                  </a:schemeClr>
                </a:solidFill>
              </a:rPr>
              <a:t>Cliquez sur les différents pourcentages pour en savoir plus !</a:t>
            </a:r>
            <a:endParaRPr lang="fr-FR" sz="25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381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egoe Print" pitchFamily="2" charset="0"/>
              </a:rPr>
              <a:t>Diversité des biomédicaments</a:t>
            </a:r>
            <a:endParaRPr lang="fr-FR" sz="3600" dirty="0">
              <a:solidFill>
                <a:schemeClr val="accent4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egoe Print" pitchFamily="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181600" y="2438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>
                    <a:lumMod val="85000"/>
                  </a:schemeClr>
                </a:solidFill>
                <a:hlinkClick r:id="rId4" action="ppaction://hlinksldjump"/>
              </a:rPr>
              <a:t>30%</a:t>
            </a:r>
            <a:endParaRPr lang="fr-FR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438400" y="2286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>
                    <a:lumMod val="85000"/>
                  </a:schemeClr>
                </a:solidFill>
                <a:hlinkClick r:id="rId5" action="ppaction://hlinksldjump"/>
              </a:rPr>
              <a:t>4%</a:t>
            </a:r>
            <a:endParaRPr lang="fr-FR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752600" y="2971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>
                    <a:lumMod val="85000"/>
                  </a:schemeClr>
                </a:solidFill>
                <a:hlinkClick r:id="rId6" action="ppaction://hlinksldjump"/>
              </a:rPr>
              <a:t>5%</a:t>
            </a:r>
            <a:endParaRPr lang="fr-FR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743200" y="3200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>
                    <a:lumMod val="85000"/>
                  </a:schemeClr>
                </a:solidFill>
                <a:hlinkClick r:id="rId7" action="ppaction://hlinksldjump"/>
              </a:rPr>
              <a:t>7%</a:t>
            </a:r>
            <a:endParaRPr lang="fr-FR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581400" y="2133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>
                    <a:lumMod val="85000"/>
                  </a:schemeClr>
                </a:solidFill>
                <a:hlinkClick r:id="rId8" action="ppaction://hlinksldjump"/>
              </a:rPr>
              <a:t>16%</a:t>
            </a:r>
            <a:endParaRPr lang="fr-FR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657600" y="3505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>
                    <a:lumMod val="85000"/>
                  </a:schemeClr>
                </a:solidFill>
                <a:hlinkClick r:id="rId9" action="ppaction://hlinksldjump"/>
              </a:rPr>
              <a:t>14%</a:t>
            </a:r>
            <a:endParaRPr lang="fr-FR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257800" y="3352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>
                    <a:lumMod val="85000"/>
                  </a:schemeClr>
                </a:solidFill>
                <a:hlinkClick r:id="rId10" action="ppaction://hlinksldjump"/>
              </a:rPr>
              <a:t>18%</a:t>
            </a:r>
            <a:endParaRPr lang="fr-FR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209800" y="2590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>
                    <a:lumMod val="85000"/>
                  </a:schemeClr>
                </a:solidFill>
                <a:hlinkClick r:id="rId11" action="ppaction://hlinksldjump"/>
              </a:rPr>
              <a:t>5%</a:t>
            </a:r>
            <a:endParaRPr lang="fr-FR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sz="2600" b="1" u="sng" dirty="0" smtClean="0">
                <a:solidFill>
                  <a:schemeClr val="accent2">
                    <a:lumMod val="75000"/>
                  </a:schemeClr>
                </a:solidFill>
              </a:rPr>
              <a:t>Infectiologie</a:t>
            </a:r>
          </a:p>
          <a:p>
            <a:pPr lvl="2" algn="just"/>
            <a:endParaRPr lang="fr-FR" dirty="0" smtClean="0"/>
          </a:p>
          <a:p>
            <a:pPr lvl="2" algn="just"/>
            <a:r>
              <a:rPr lang="fr-FR" dirty="0" smtClean="0"/>
              <a:t>30% des biomédicaments sont utilisés pour prévenir, traiter ou contenir des maladies infectieuses notamment virales et bactériennes.  </a:t>
            </a:r>
          </a:p>
          <a:p>
            <a:pPr lvl="2" algn="just"/>
            <a:endParaRPr lang="fr-FR" dirty="0" smtClean="0"/>
          </a:p>
          <a:p>
            <a:pPr lvl="2" algn="just"/>
            <a:r>
              <a:rPr lang="fr-FR" dirty="0" smtClean="0"/>
              <a:t>Il s’agit de vaccins dans 95% des cas. </a:t>
            </a:r>
          </a:p>
          <a:p>
            <a:pPr lvl="2" algn="just">
              <a:buNone/>
            </a:pPr>
            <a:endParaRPr lang="fr-FR" dirty="0" smtClean="0"/>
          </a:p>
          <a:p>
            <a:pPr lvl="2" algn="just"/>
            <a:r>
              <a:rPr lang="fr-FR" dirty="0" smtClean="0"/>
              <a:t>Mais on peut aussi rencontrer des anticorps monoclonaux comme par exemple le </a:t>
            </a:r>
            <a:r>
              <a:rPr lang="fr-FR" dirty="0" err="1" smtClean="0"/>
              <a:t>raxibacumab</a:t>
            </a:r>
            <a:r>
              <a:rPr lang="fr-FR" dirty="0" smtClean="0"/>
              <a:t> contre la maladie du Charbon ou encore des interférons dans le cadre de traitement de l’hépatite C. </a:t>
            </a:r>
          </a:p>
          <a:p>
            <a:pPr algn="just"/>
            <a:endParaRPr lang="fr-FR" dirty="0" smtClean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6629400"/>
            <a:ext cx="495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fr-FR" altLang="zh-TW" sz="1100" i="1" dirty="0" smtClean="0">
                <a:solidFill>
                  <a:schemeClr val="bg1">
                    <a:lumMod val="65000"/>
                  </a:schemeClr>
                </a:solidFill>
                <a:latin typeface="+mj-lt"/>
                <a:ea typeface="PMingLiU" charset="-120"/>
                <a:cs typeface="Arial" pitchFamily="34" charset="0"/>
              </a:rPr>
              <a:t>Source : </a:t>
            </a:r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Bernard, J. &amp; LEEM. </a:t>
            </a:r>
            <a:r>
              <a:rPr lang="fr-FR" sz="1100" i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Biomédicaments en France, état des lieux </a:t>
            </a:r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(2014).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 flipV="1">
            <a:off x="8077200" y="6096000"/>
            <a:ext cx="609600" cy="459962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0" y="381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egoe Print" pitchFamily="2" charset="0"/>
              </a:rPr>
              <a:t>Diversité des biomédicaments</a:t>
            </a:r>
            <a:endParaRPr lang="fr-FR" sz="3600" dirty="0">
              <a:solidFill>
                <a:schemeClr val="accent4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sz="2600" b="1" u="sng" dirty="0" smtClean="0">
                <a:solidFill>
                  <a:schemeClr val="accent2">
                    <a:lumMod val="75000"/>
                  </a:schemeClr>
                </a:solidFill>
              </a:rPr>
              <a:t>Oncologie</a:t>
            </a:r>
          </a:p>
          <a:p>
            <a:pPr lvl="2" algn="just"/>
            <a:endParaRPr lang="fr-FR" dirty="0" smtClean="0"/>
          </a:p>
          <a:p>
            <a:pPr lvl="2" algn="just"/>
            <a:r>
              <a:rPr lang="fr-FR" dirty="0" smtClean="0"/>
              <a:t>L’oncologie est la spécialité médicale qui s’intéresse aux cancers qu’ils soient « solides » ou « liquides ». Dans ce dernier cas, on parle aussi de cancers sanguins. </a:t>
            </a:r>
          </a:p>
          <a:p>
            <a:pPr lvl="2" algn="just"/>
            <a:endParaRPr lang="fr-FR" dirty="0" smtClean="0"/>
          </a:p>
          <a:p>
            <a:pPr lvl="2" algn="just"/>
            <a:r>
              <a:rPr lang="fr-FR" dirty="0" smtClean="0"/>
              <a:t>18% des biomédicaments sont utilisés dans cette spécialité. </a:t>
            </a:r>
          </a:p>
          <a:p>
            <a:pPr lvl="2" algn="just"/>
            <a:endParaRPr lang="fr-FR" dirty="0" smtClean="0"/>
          </a:p>
          <a:p>
            <a:pPr lvl="2" algn="just"/>
            <a:r>
              <a:rPr lang="fr-FR" dirty="0" smtClean="0"/>
              <a:t>Il s’agit surtout d’anticorps monoclonaux comme par exemple le bevacizumab</a:t>
            </a:r>
          </a:p>
          <a:p>
            <a:pPr lvl="2" algn="just"/>
            <a:endParaRPr lang="fr-FR" dirty="0" smtClean="0"/>
          </a:p>
          <a:p>
            <a:pPr algn="just"/>
            <a:endParaRPr lang="fr-FR" dirty="0" smtClean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6629400"/>
            <a:ext cx="495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fr-FR" altLang="zh-TW" sz="1100" i="1" dirty="0" smtClean="0">
                <a:solidFill>
                  <a:schemeClr val="bg1">
                    <a:lumMod val="65000"/>
                  </a:schemeClr>
                </a:solidFill>
                <a:latin typeface="+mj-lt"/>
                <a:ea typeface="PMingLiU" charset="-120"/>
                <a:cs typeface="Arial" pitchFamily="34" charset="0"/>
              </a:rPr>
              <a:t>Source : </a:t>
            </a:r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Bernard, J. &amp; LEEM. </a:t>
            </a:r>
            <a:r>
              <a:rPr lang="fr-FR" sz="1100" i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Biomédicaments en France, état des lieux </a:t>
            </a:r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(2014).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 flipV="1">
            <a:off x="8077200" y="6096000"/>
            <a:ext cx="609600" cy="459962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0" y="381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egoe Print" pitchFamily="2" charset="0"/>
              </a:rPr>
              <a:t>Diversité des biomédicaments</a:t>
            </a:r>
            <a:endParaRPr lang="fr-FR" sz="3600" dirty="0">
              <a:solidFill>
                <a:schemeClr val="accent4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sz="2600" b="1" u="sng" dirty="0" smtClean="0">
                <a:solidFill>
                  <a:schemeClr val="accent2">
                    <a:lumMod val="75000"/>
                  </a:schemeClr>
                </a:solidFill>
              </a:rPr>
              <a:t>Autres</a:t>
            </a:r>
          </a:p>
          <a:p>
            <a:pPr lvl="2" algn="just"/>
            <a:endParaRPr lang="fr-FR" sz="1000" dirty="0" smtClean="0"/>
          </a:p>
          <a:p>
            <a:pPr lvl="2" algn="just"/>
            <a:r>
              <a:rPr lang="fr-FR" dirty="0" smtClean="0"/>
              <a:t>16% des médicaments biologiques ont d’autres indications que celles vues précédemment. </a:t>
            </a:r>
          </a:p>
          <a:p>
            <a:pPr lvl="2" algn="just"/>
            <a:endParaRPr lang="fr-FR" sz="1000" dirty="0" smtClean="0"/>
          </a:p>
          <a:p>
            <a:pPr lvl="2" algn="just"/>
            <a:r>
              <a:rPr lang="fr-FR" dirty="0" smtClean="0"/>
              <a:t>On retrouve par exemple les allergènes utilisés dans les désensibilisations et de nombreux anticorps monoclonaux et protéines de fusion par exemple utilisés :</a:t>
            </a:r>
          </a:p>
          <a:p>
            <a:pPr lvl="3" algn="just"/>
            <a:r>
              <a:rPr lang="fr-FR" dirty="0" smtClean="0"/>
              <a:t>en pneumologie contre certains asthmes,</a:t>
            </a:r>
          </a:p>
          <a:p>
            <a:pPr lvl="3" algn="just"/>
            <a:r>
              <a:rPr lang="fr-FR" dirty="0" smtClean="0"/>
              <a:t>en dermatologie contre le psoriasis </a:t>
            </a:r>
          </a:p>
          <a:p>
            <a:pPr lvl="3" algn="just"/>
            <a:r>
              <a:rPr lang="fr-FR" dirty="0" smtClean="0"/>
              <a:t>en gastro-entérologie contre la maladie de Crohn</a:t>
            </a:r>
          </a:p>
          <a:p>
            <a:pPr lvl="3" algn="just"/>
            <a:r>
              <a:rPr lang="fr-FR" dirty="0" smtClean="0"/>
              <a:t>en ophtalmologie contre la DMLA</a:t>
            </a:r>
          </a:p>
          <a:p>
            <a:pPr lvl="3" algn="just"/>
            <a:r>
              <a:rPr lang="fr-FR" dirty="0" smtClean="0"/>
              <a:t>En neurologie contre la sclérose en plaque </a:t>
            </a:r>
          </a:p>
          <a:p>
            <a:pPr lvl="3" algn="just"/>
            <a:r>
              <a:rPr lang="fr-FR" dirty="0" smtClean="0"/>
              <a:t>Etc. </a:t>
            </a:r>
          </a:p>
          <a:p>
            <a:pPr lvl="3" algn="just">
              <a:buNone/>
            </a:pPr>
            <a:endParaRPr lang="fr-FR" dirty="0" smtClean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6629400"/>
            <a:ext cx="495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fr-FR" altLang="zh-TW" sz="1100" i="1" dirty="0" smtClean="0">
                <a:solidFill>
                  <a:schemeClr val="bg1">
                    <a:lumMod val="65000"/>
                  </a:schemeClr>
                </a:solidFill>
                <a:latin typeface="+mj-lt"/>
                <a:ea typeface="PMingLiU" charset="-120"/>
                <a:cs typeface="Arial" pitchFamily="34" charset="0"/>
              </a:rPr>
              <a:t>Source : </a:t>
            </a:r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Bernard, J. &amp; LEEM. </a:t>
            </a:r>
            <a:r>
              <a:rPr lang="fr-FR" sz="1100" i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Biomédicaments en France, état des lieux </a:t>
            </a:r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(2014).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 flipV="1">
            <a:off x="8077200" y="6096000"/>
            <a:ext cx="609600" cy="459962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0" y="381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egoe Print" pitchFamily="2" charset="0"/>
              </a:rPr>
              <a:t>Diversité des biomédicaments</a:t>
            </a:r>
            <a:endParaRPr lang="fr-FR" sz="3600" dirty="0">
              <a:solidFill>
                <a:schemeClr val="accent4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sz="2600" b="1" u="sng" dirty="0" smtClean="0">
                <a:solidFill>
                  <a:schemeClr val="accent2">
                    <a:lumMod val="75000"/>
                  </a:schemeClr>
                </a:solidFill>
              </a:rPr>
              <a:t>Hémostase</a:t>
            </a:r>
          </a:p>
          <a:p>
            <a:pPr lvl="2" algn="just"/>
            <a:endParaRPr lang="fr-FR" sz="900" dirty="0" smtClean="0"/>
          </a:p>
          <a:p>
            <a:pPr lvl="2" algn="just"/>
            <a:r>
              <a:rPr lang="fr-FR" dirty="0" smtClean="0"/>
              <a:t>L’hématologie est la spécialité médicale s’intéressant à l’ensemble des maladies des composants du sang. Quand on s’intéresse aux facteurs de la coagulation, on cible plus particulièrement l’hémostase. </a:t>
            </a:r>
          </a:p>
          <a:p>
            <a:pPr lvl="2" algn="just"/>
            <a:endParaRPr lang="fr-FR" sz="900" dirty="0" smtClean="0"/>
          </a:p>
          <a:p>
            <a:pPr lvl="2" algn="just"/>
            <a:r>
              <a:rPr lang="fr-FR" dirty="0" smtClean="0"/>
              <a:t>Ainsi,  14% des biomédicaments concernent des troubles de l’hémostase et il s’agit notamment d’anticorps monoclonaux, d’hormones et de facteurs de croissance.</a:t>
            </a:r>
          </a:p>
          <a:p>
            <a:pPr lvl="2" algn="just"/>
            <a:endParaRPr lang="fr-FR" sz="900" dirty="0" smtClean="0"/>
          </a:p>
          <a:p>
            <a:pPr lvl="2" algn="just"/>
            <a:r>
              <a:rPr lang="fr-FR" dirty="0" smtClean="0"/>
              <a:t>On retrouve par exemple des traitements contre certaines hémopathies, comme l’hémophilie A et B, l’anémie avec les copies d’EPO ou encore un antidote pour un anticoagulant : l’</a:t>
            </a:r>
            <a:r>
              <a:rPr lang="fr-FR" dirty="0" err="1" smtClean="0"/>
              <a:t>idarucizumab</a:t>
            </a:r>
            <a:r>
              <a:rPr lang="fr-FR" dirty="0" smtClean="0"/>
              <a:t>.</a:t>
            </a:r>
          </a:p>
          <a:p>
            <a:pPr lvl="2" algn="just"/>
            <a:endParaRPr lang="fr-FR" dirty="0" smtClean="0"/>
          </a:p>
          <a:p>
            <a:pPr algn="just"/>
            <a:endParaRPr lang="fr-FR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0" y="381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egoe Print" pitchFamily="2" charset="0"/>
              </a:rPr>
              <a:t>Diversité des biomédicaments</a:t>
            </a:r>
            <a:endParaRPr lang="fr-FR" sz="3600" dirty="0">
              <a:solidFill>
                <a:schemeClr val="accent4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egoe Print" pitchFamily="2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6629400"/>
            <a:ext cx="495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fr-FR" altLang="zh-TW" sz="1100" i="1" dirty="0" smtClean="0">
                <a:solidFill>
                  <a:schemeClr val="bg1">
                    <a:lumMod val="65000"/>
                  </a:schemeClr>
                </a:solidFill>
                <a:latin typeface="+mj-lt"/>
                <a:ea typeface="PMingLiU" charset="-120"/>
                <a:cs typeface="Arial" pitchFamily="34" charset="0"/>
              </a:rPr>
              <a:t>Source : </a:t>
            </a:r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Bernard, J. &amp; LEEM. </a:t>
            </a:r>
            <a:r>
              <a:rPr lang="fr-FR" sz="1100" i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Biomédicaments en France, état des lieux </a:t>
            </a:r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(2014).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 flipV="1">
            <a:off x="8077200" y="6096000"/>
            <a:ext cx="609600" cy="459962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sz="2800" b="1" u="sng" dirty="0" smtClean="0">
                <a:solidFill>
                  <a:schemeClr val="accent2">
                    <a:lumMod val="75000"/>
                  </a:schemeClr>
                </a:solidFill>
              </a:rPr>
              <a:t>Rhumatologie</a:t>
            </a:r>
          </a:p>
          <a:p>
            <a:pPr lvl="2" algn="just"/>
            <a:endParaRPr lang="fr-FR" sz="1100" dirty="0" smtClean="0"/>
          </a:p>
          <a:p>
            <a:pPr lvl="2" algn="just"/>
            <a:r>
              <a:rPr lang="fr-FR" sz="2600" dirty="0" smtClean="0"/>
              <a:t>La rhumatologie est la spécialité médicale qui s’intéresse aux maladies de l’appareil locomoteur c’est-à-dire aux articulations, tendons, ligaments, muscles et os. </a:t>
            </a:r>
          </a:p>
          <a:p>
            <a:pPr lvl="2" algn="just"/>
            <a:endParaRPr lang="fr-FR" sz="1100" dirty="0" smtClean="0"/>
          </a:p>
          <a:p>
            <a:pPr lvl="2" algn="just"/>
            <a:r>
              <a:rPr lang="fr-FR" sz="2600" dirty="0" smtClean="0"/>
              <a:t>Il s’agit notamment d’anticorps monoclonaux souvent contre des maladies auto-immunes comme l’</a:t>
            </a:r>
            <a:r>
              <a:rPr lang="fr-FR" sz="2600" dirty="0" err="1" smtClean="0"/>
              <a:t>adalimumab</a:t>
            </a:r>
            <a:r>
              <a:rPr lang="fr-FR" sz="2600" dirty="0" smtClean="0"/>
              <a:t> contre la polyarthrite rhumatoïde et certaines arthrites.</a:t>
            </a:r>
          </a:p>
          <a:p>
            <a:pPr lvl="2" algn="just"/>
            <a:endParaRPr lang="fr-FR" sz="1100" dirty="0" smtClean="0"/>
          </a:p>
          <a:p>
            <a:pPr lvl="2" algn="just"/>
            <a:r>
              <a:rPr lang="fr-FR" sz="2600" dirty="0" smtClean="0"/>
              <a:t>Il existe aussi des protéines inhibitrices du TNF. Ce dernier est une substance de signalisation cellulaire secrétée par  les cellules du système immunitaire. C’est le cas de l’</a:t>
            </a:r>
            <a:r>
              <a:rPr lang="fr-FR" sz="2600" dirty="0" err="1" smtClean="0"/>
              <a:t>étanercept</a:t>
            </a:r>
            <a:r>
              <a:rPr lang="fr-FR" sz="2600" dirty="0" smtClean="0"/>
              <a:t>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0" y="381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egoe Print" pitchFamily="2" charset="0"/>
              </a:rPr>
              <a:t>Diversité des biomédicaments</a:t>
            </a:r>
            <a:endParaRPr lang="fr-FR" sz="3600" dirty="0">
              <a:solidFill>
                <a:schemeClr val="accent4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egoe Print" pitchFamily="2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6629400"/>
            <a:ext cx="495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fr-FR" altLang="zh-TW" sz="1100" i="1" dirty="0" smtClean="0">
                <a:solidFill>
                  <a:schemeClr val="bg1">
                    <a:lumMod val="65000"/>
                  </a:schemeClr>
                </a:solidFill>
                <a:latin typeface="+mj-lt"/>
                <a:ea typeface="PMingLiU" charset="-120"/>
                <a:cs typeface="Arial" pitchFamily="34" charset="0"/>
              </a:rPr>
              <a:t>Source : </a:t>
            </a:r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Bernard, J. &amp; LEEM. </a:t>
            </a:r>
            <a:r>
              <a:rPr lang="fr-FR" sz="1100" i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Biomédicaments en France, état des lieux </a:t>
            </a:r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(2014).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 flipV="1">
            <a:off x="8077200" y="6096000"/>
            <a:ext cx="609600" cy="459962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600" b="1" u="sng" dirty="0" smtClean="0">
                <a:solidFill>
                  <a:schemeClr val="accent2">
                    <a:lumMod val="75000"/>
                  </a:schemeClr>
                </a:solidFill>
              </a:rPr>
              <a:t>Diabétologie</a:t>
            </a:r>
          </a:p>
          <a:p>
            <a:pPr lvl="2" algn="just"/>
            <a:endParaRPr lang="fr-FR" dirty="0" smtClean="0"/>
          </a:p>
          <a:p>
            <a:pPr lvl="2" algn="just"/>
            <a:r>
              <a:rPr lang="fr-FR" dirty="0" smtClean="0"/>
              <a:t>Comme son nom l’indique, cette spécialité étudie les diabètes et 5% des biomédicaments sont concernés par ces pathologies !</a:t>
            </a:r>
          </a:p>
          <a:p>
            <a:pPr lvl="2" algn="just"/>
            <a:endParaRPr lang="fr-FR" dirty="0" smtClean="0"/>
          </a:p>
          <a:p>
            <a:pPr lvl="2" algn="just"/>
            <a:r>
              <a:rPr lang="fr-FR" dirty="0" smtClean="0"/>
              <a:t>On y retrouve les insulines dont un biosimilaire de l’insuline </a:t>
            </a:r>
            <a:r>
              <a:rPr lang="fr-FR" dirty="0" err="1" smtClean="0"/>
              <a:t>glargine</a:t>
            </a:r>
            <a:r>
              <a:rPr lang="fr-FR" dirty="0" smtClean="0"/>
              <a:t> : l’</a:t>
            </a:r>
            <a:r>
              <a:rPr lang="fr-FR" dirty="0" err="1" smtClean="0"/>
              <a:t>abasaglar</a:t>
            </a:r>
            <a:r>
              <a:rPr lang="fr-FR" dirty="0" smtClean="0"/>
              <a:t> qui a obtenu récemment son AMM en France. </a:t>
            </a:r>
          </a:p>
          <a:p>
            <a:pPr lvl="2" algn="just"/>
            <a:endParaRPr lang="fr-FR" dirty="0" smtClean="0"/>
          </a:p>
          <a:p>
            <a:pPr algn="just"/>
            <a:endParaRPr lang="fr-FR" dirty="0" smtClean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6629400"/>
            <a:ext cx="495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fr-FR" altLang="zh-TW" sz="1100" i="1" dirty="0" smtClean="0">
                <a:solidFill>
                  <a:schemeClr val="bg1">
                    <a:lumMod val="65000"/>
                  </a:schemeClr>
                </a:solidFill>
                <a:latin typeface="+mj-lt"/>
                <a:ea typeface="PMingLiU" charset="-120"/>
                <a:cs typeface="Arial" pitchFamily="34" charset="0"/>
              </a:rPr>
              <a:t>Source : </a:t>
            </a:r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Bernard, J. &amp; LEEM. </a:t>
            </a:r>
            <a:r>
              <a:rPr lang="fr-FR" sz="1100" i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Biomédicaments en France, état des lieux </a:t>
            </a:r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(2014).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 flipV="1">
            <a:off x="8077200" y="6096000"/>
            <a:ext cx="609600" cy="459962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0" y="381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egoe Print" pitchFamily="2" charset="0"/>
              </a:rPr>
              <a:t>Diversité des biomédicaments</a:t>
            </a:r>
            <a:endParaRPr lang="fr-FR" sz="3600" dirty="0">
              <a:solidFill>
                <a:schemeClr val="accent4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600" b="1" u="sng" dirty="0" smtClean="0">
                <a:solidFill>
                  <a:schemeClr val="accent2">
                    <a:lumMod val="75000"/>
                  </a:schemeClr>
                </a:solidFill>
              </a:rPr>
              <a:t>Maladies métaboliques</a:t>
            </a:r>
          </a:p>
          <a:p>
            <a:pPr lvl="2" algn="just"/>
            <a:endParaRPr lang="fr-FR" dirty="0" smtClean="0"/>
          </a:p>
          <a:p>
            <a:pPr lvl="2" algn="just"/>
            <a:r>
              <a:rPr lang="fr-FR" dirty="0" smtClean="0"/>
              <a:t>Les maladies métaboliques sont très variées.</a:t>
            </a:r>
          </a:p>
          <a:p>
            <a:pPr lvl="2" algn="just"/>
            <a:endParaRPr lang="fr-FR" dirty="0" smtClean="0"/>
          </a:p>
          <a:p>
            <a:pPr lvl="2" algn="just"/>
            <a:r>
              <a:rPr lang="fr-FR" dirty="0" smtClean="0"/>
              <a:t>Parmi les indications de ces 5% de biomédicaments, on retrouve par exemple : </a:t>
            </a:r>
          </a:p>
          <a:p>
            <a:pPr lvl="3" algn="just"/>
            <a:r>
              <a:rPr lang="fr-FR" dirty="0" smtClean="0"/>
              <a:t>certaines maladies génétiques telles que l’hypercholestérolémie familiale,</a:t>
            </a:r>
          </a:p>
          <a:p>
            <a:pPr lvl="3" algn="just"/>
            <a:r>
              <a:rPr lang="fr-FR" dirty="0" smtClean="0"/>
              <a:t>certaines  maladies lysosomales où l’on rencontre des déficits en enzymes. </a:t>
            </a:r>
          </a:p>
          <a:p>
            <a:pPr lvl="2" algn="just">
              <a:buNone/>
            </a:pPr>
            <a:endParaRPr lang="fr-FR" dirty="0" smtClean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6629400"/>
            <a:ext cx="495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fr-FR" altLang="zh-TW" sz="1100" i="1" dirty="0" smtClean="0">
                <a:solidFill>
                  <a:schemeClr val="bg1">
                    <a:lumMod val="65000"/>
                  </a:schemeClr>
                </a:solidFill>
                <a:latin typeface="+mj-lt"/>
                <a:ea typeface="PMingLiU" charset="-120"/>
                <a:cs typeface="Arial" pitchFamily="34" charset="0"/>
              </a:rPr>
              <a:t>Source : </a:t>
            </a:r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Bernard, J. &amp; LEEM. </a:t>
            </a:r>
            <a:r>
              <a:rPr lang="fr-FR" sz="1100" i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Biomédicaments en France, état des lieux </a:t>
            </a:r>
            <a:r>
              <a:rPr lang="fr-FR" sz="11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(2014).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 flipV="1">
            <a:off x="8077200" y="6096000"/>
            <a:ext cx="609600" cy="459962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0" y="381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Segoe Print" pitchFamily="2" charset="0"/>
              </a:rPr>
              <a:t>Diversité des biomédicaments</a:t>
            </a:r>
            <a:endParaRPr lang="fr-FR" sz="3600" dirty="0">
              <a:solidFill>
                <a:schemeClr val="accent4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733</Words>
  <Application>Microsoft Office PowerPoint</Application>
  <PresentationFormat>Affichage à l'écran (4:3)</PresentationFormat>
  <Paragraphs>98</Paragraphs>
  <Slides>10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Office Theme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manon BROUTIN</dc:creator>
  <cp:lastModifiedBy>Elisabeth invité</cp:lastModifiedBy>
  <cp:revision>20</cp:revision>
  <dcterms:created xsi:type="dcterms:W3CDTF">2006-08-16T00:00:00Z</dcterms:created>
  <dcterms:modified xsi:type="dcterms:W3CDTF">2016-06-20T16:33:22Z</dcterms:modified>
</cp:coreProperties>
</file>